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642" r:id="rId3"/>
    <p:sldId id="778" r:id="rId5"/>
    <p:sldId id="352" r:id="rId6"/>
    <p:sldId id="260" r:id="rId7"/>
    <p:sldId id="293" r:id="rId8"/>
    <p:sldId id="294" r:id="rId9"/>
    <p:sldId id="381" r:id="rId10"/>
    <p:sldId id="296" r:id="rId11"/>
    <p:sldId id="299" r:id="rId12"/>
    <p:sldId id="430" r:id="rId13"/>
    <p:sldId id="474" r:id="rId14"/>
    <p:sldId id="325" r:id="rId15"/>
    <p:sldId id="326" r:id="rId16"/>
    <p:sldId id="327" r:id="rId17"/>
    <p:sldId id="745" r:id="rId18"/>
    <p:sldId id="475" r:id="rId19"/>
    <p:sldId id="509" r:id="rId20"/>
    <p:sldId id="346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0FE"/>
    <a:srgbClr val="21A3D0"/>
    <a:srgbClr val="4F81BD"/>
    <a:srgbClr val="2B2E3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546" autoAdjust="0"/>
  </p:normalViewPr>
  <p:slideViewPr>
    <p:cSldViewPr>
      <p:cViewPr varScale="1">
        <p:scale>
          <a:sx n="67" d="100"/>
          <a:sy n="67" d="100"/>
        </p:scale>
        <p:origin x="1062" y="72"/>
      </p:cViewPr>
      <p:guideLst>
        <p:guide orient="horz" pos="1880"/>
        <p:guide pos="36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929F8F-6AC4-41D7-8D4F-44586CEB8A4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D6D7B0-4AFA-4623-AD21-85815AFD067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FEE71-7CAE-4971-BDE6-76417E3988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FEE71-7CAE-4971-BDE6-76417E3988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FEE71-7CAE-4971-BDE6-76417E39882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C2AA72-C540-4398-AC79-5C043028EEC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82A343-42CD-44E0-A59E-D3805BD9F6C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82A343-42CD-44E0-A59E-D3805BD9F6C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6BA21A-A6B1-4948-8CA2-18BF56FCFCB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A5E8F6-9DC7-4DB1-BAFC-A8FD679AE93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99BE4-BEC2-45F9-8575-272D0A8E8FA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6EA45-BC67-43CE-AAF0-532557FCC35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29F8F-6AC4-41D7-8D4F-44586CEB8A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636A6D-AA45-4F69-B289-D6CE0302ECF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B06D69-91B9-415B-9AB6-F6331B58789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8D899-0B5D-4CE5-9868-D90F9F2830F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B8D899-0B5D-4CE5-9868-D90F9F2830F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FB8D72-2154-4BB9-A2B0-1A539FE0FDC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5AB15D-FFB8-40BA-81C0-0F29365372C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DA5C-BD1B-4ED2-A9EA-606C3FCF408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A94E-209C-4E91-B24C-C0E30438280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7DD7-D743-405D-8C34-5ABA791880A8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71ED-FC88-46D6-A209-6F19D8417695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0FF1-0B54-4FA7-B56B-A3101690771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0947-A23A-4291-B388-91991A5875C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71FB-2731-4A64-8845-396BCE39DACC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BF19-E013-4712-A8DF-28B75B3FCC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E7D7-5BED-4850-8C13-E23A7C83FB19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99F0-2208-4924-9167-31BFCE69A2A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F74A-182E-48A3-A459-3B9EFED3E0C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603A5A9-4B4A-498B-A0E9-DA53D806FFFA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078" name="Group 3      (向天歌演示原创作品：www.TopPPT.cn)"/>
          <p:cNvGrpSpPr/>
          <p:nvPr/>
        </p:nvGrpSpPr>
        <p:grpSpPr bwMode="auto">
          <a:xfrm>
            <a:off x="1559496" y="5253072"/>
            <a:ext cx="1776834" cy="120650"/>
            <a:chOff x="1559554" y="4356850"/>
            <a:chExt cx="1777310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559554" y="4405713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16182" y="4356850"/>
              <a:ext cx="120682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79" name="Group 4      (向天歌演示原创作品：www.TopPPT.cn)"/>
          <p:cNvGrpSpPr/>
          <p:nvPr/>
        </p:nvGrpSpPr>
        <p:grpSpPr bwMode="auto">
          <a:xfrm>
            <a:off x="4051300" y="5253072"/>
            <a:ext cx="1868488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0716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Rectangle 44      (向天歌演示原创作品：www.TopPPT.cn)"/>
          <p:cNvSpPr/>
          <p:nvPr/>
        </p:nvSpPr>
        <p:spPr>
          <a:xfrm>
            <a:off x="3992880" y="2479675"/>
            <a:ext cx="2504440" cy="8401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81" name="TextBox 6      (向天歌演示原创作品：www.TopPPT.cn)"/>
          <p:cNvSpPr txBox="1">
            <a:spLocks noChangeArrowheads="1"/>
          </p:cNvSpPr>
          <p:nvPr/>
        </p:nvSpPr>
        <p:spPr bwMode="auto">
          <a:xfrm>
            <a:off x="4279900" y="2635885"/>
            <a:ext cx="21062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选修课平台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      (向天歌演示原创作品：www.TopPPT.cn)"/>
          <p:cNvSpPr/>
          <p:nvPr/>
        </p:nvSpPr>
        <p:spPr>
          <a:xfrm rot="2289162">
            <a:off x="2543810" y="1380173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083" name="Group 9      (向天歌演示原创作品：www.TopPPT.cn)"/>
          <p:cNvGrpSpPr/>
          <p:nvPr/>
        </p:nvGrpSpPr>
        <p:grpSpPr bwMode="auto">
          <a:xfrm>
            <a:off x="3490377" y="5544556"/>
            <a:ext cx="419100" cy="40322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085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641600" y="1334770"/>
            <a:ext cx="126936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</a:t>
            </a:r>
            <a:endParaRPr lang="zh-CN" altLang="en-US" sz="8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9      (向天歌演示原创作品：www.TopPPT.cn)"/>
          <p:cNvSpPr/>
          <p:nvPr/>
        </p:nvSpPr>
        <p:spPr>
          <a:xfrm rot="2289162">
            <a:off x="1158861" y="2167079"/>
            <a:ext cx="1314450" cy="1316037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7115" y="2092006"/>
            <a:ext cx="13811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zh-CN" altLang="en-US" sz="8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</a:t>
            </a:r>
            <a:endParaRPr lang="zh-CN" altLang="en-US" sz="8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547" y="22660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864870" y="3840480"/>
            <a:ext cx="63074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学生使用指南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</a:t>
            </a:r>
            <a:r>
              <a:rPr lang="zh-CN" altLang="en-US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</a:t>
            </a:r>
            <a:r>
              <a:rPr lang="en-US" altLang="zh-CN" sz="4800" b="1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4800" b="1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" y="827405"/>
            <a:ext cx="11125200" cy="4819650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537210" y="5815330"/>
            <a:ext cx="11127105" cy="81915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报名方法一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53110" y="5888355"/>
            <a:ext cx="1071816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如果您已经想好了要选什么课程，您可以直接点击课程右下角的【报名】，出现提示【确定要报名此课程吗？】，如果您确定，点击【确定】，如果不确定，点击【取消】。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7360" y="4787265"/>
            <a:ext cx="930910" cy="421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160905"/>
            <a:ext cx="4286250" cy="21050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96455" y="3756025"/>
            <a:ext cx="1045845" cy="509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文本框 2"/>
          <p:cNvSpPr txBox="1"/>
          <p:nvPr/>
        </p:nvSpPr>
        <p:spPr>
          <a:xfrm>
            <a:off x="10003647" y="470602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①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1707" y="368110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②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报名方法一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1222375"/>
            <a:ext cx="4029075" cy="1809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3467735"/>
            <a:ext cx="4057650" cy="18002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51180" y="1386205"/>
            <a:ext cx="64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</a:rPr>
              <a:t>③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9425" y="3539490"/>
            <a:ext cx="72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④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31      (向天歌演示原创作品：www.TopPPT.cn)"/>
          <p:cNvSpPr/>
          <p:nvPr/>
        </p:nvSpPr>
        <p:spPr>
          <a:xfrm>
            <a:off x="454660" y="5635625"/>
            <a:ext cx="11195050" cy="112395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66115" y="5744845"/>
            <a:ext cx="1080325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点击【确定】后，出现③所示的提示，等待倒计时结束以后，出现【报名成功】的提示，点击【确认】即可。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门课程您就报名成功了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。点击右上角头像旁边的下拉三角，点击【进入空间】，即可看到您报名的课程出现在您空间里，如图⑥所示。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990" y="299720"/>
            <a:ext cx="7409815" cy="3081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054715" y="555625"/>
            <a:ext cx="1045845" cy="327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95" y="1758950"/>
            <a:ext cx="6086475" cy="37528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447020" y="481965"/>
            <a:ext cx="64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</a:rPr>
              <a:t>⑤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04405" y="2448560"/>
            <a:ext cx="648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 smtClean="0">
                <a:solidFill>
                  <a:srgbClr val="FF0000"/>
                </a:solidFill>
              </a:rPr>
              <a:t>⑥</a:t>
            </a:r>
            <a:endParaRPr lang="zh-CN" alt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" y="869950"/>
            <a:ext cx="9675495" cy="4671060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551180" y="5684520"/>
            <a:ext cx="11096625" cy="105410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46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报名方法二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3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23595" y="5744845"/>
            <a:ext cx="1061402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如果您还没有想好要选择什么课程，点击您想了解的课程的封面，可以查看该课程的一些介绍，如果确定要选这门课，点击橙色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课程报名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，弹出提示【确定要报名此课程吗？】，点击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，提示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报名成功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，您成功添加了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门课程到学习空间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，点击【确定】，此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门课程您就报名成功了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5705" y="5108575"/>
            <a:ext cx="148653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17" name="图片 2" descr="8%UY_X}~S%I89O`O2L@OB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15" y="2020440"/>
            <a:ext cx="33035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5" descr="](15[_452ORQ_{~SWI[G{$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82" y="2652787"/>
            <a:ext cx="3305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841096" y="2780928"/>
            <a:ext cx="811113" cy="51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文本框 2"/>
          <p:cNvSpPr txBox="1"/>
          <p:nvPr/>
        </p:nvSpPr>
        <p:spPr>
          <a:xfrm>
            <a:off x="1195705" y="4437380"/>
            <a:ext cx="570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①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55717" y="209551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②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73099" y="2636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③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0235" y="888365"/>
            <a:ext cx="662940" cy="4580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7" name="文本框 6"/>
          <p:cNvSpPr txBox="1"/>
          <p:nvPr/>
        </p:nvSpPr>
        <p:spPr>
          <a:xfrm>
            <a:off x="10885170" y="979170"/>
            <a:ext cx="66230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注意：课程一定要先报名再学习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849630"/>
            <a:ext cx="9384030" cy="4750435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910908" y="5743575"/>
            <a:ext cx="10442575" cy="81915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510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报名方法二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1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983685" y="5829984"/>
            <a:ext cx="102977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报名成功后，点击提示框里面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学习空间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您就能回到学习空间页面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。或者点击课程标题下方显示的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进入课程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，进入到课程学习页面。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29410" y="5168265"/>
            <a:ext cx="102171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6717883" y="2501910"/>
            <a:ext cx="6619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51180" y="5420360"/>
            <a:ext cx="11135995" cy="12973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558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4229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进入学习空间查看课程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5492115"/>
            <a:ext cx="107378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回到学习空间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，点击【课程】，我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学的课，您可以看到刚才您报名成功的课程。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课程时间由学校统一设置，课程学习时间一般在课程图片的下方有课程时间的显示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（如果没有说明的，请查看学校通知）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。你登录就可以看到，如果课程结束，就是复习模式，是不能再继续学习的。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请您务必在规定时间内完成学习任务。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915" y="1151890"/>
            <a:ext cx="5514975" cy="4048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46805" y="4479925"/>
            <a:ext cx="2512060" cy="263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6546850" y="2162175"/>
            <a:ext cx="4617085" cy="2933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7" name="文本框 6"/>
          <p:cNvSpPr txBox="1"/>
          <p:nvPr/>
        </p:nvSpPr>
        <p:spPr>
          <a:xfrm>
            <a:off x="6703695" y="2233930"/>
            <a:ext cx="43313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小贴士：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</a:rPr>
              <a:t>课程一定要在课程时间内学习完，包括观看视频完成测验并提交等。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</a:rPr>
              <a:t>课程时间和考试时间是没有关系的。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超星尔雅课程是网络在线学习模式，每天观看视频没有具体的时间限制，每天看视频的时间和集数由您自己决定，只要您在结课时间之前看完并且完成学校设置的所有的任务即可。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605" y="1171575"/>
            <a:ext cx="2371725" cy="914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18605" y="1496695"/>
            <a:ext cx="1503045" cy="431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51180" y="5348605"/>
            <a:ext cx="11238865" cy="137096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3558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680"/>
            <a:ext cx="4229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退课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680720" y="5420360"/>
            <a:ext cx="110064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选课后，如果想进行退课，您可以在【课程】➤【我学的课】，把鼠标放在课程图片上，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如果右上角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未出现【退课】按钮，只有【移动到】，即为学校要求不允许退课。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如果显示“退课”按钮，点击退课，系统会弹出提示【您确定要退出此课程？退课后学习记录将无法恢复！】，如果您确定，点击【确定】即可。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983615"/>
            <a:ext cx="3997960" cy="416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82390" y="1056005"/>
            <a:ext cx="868680" cy="53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83615"/>
            <a:ext cx="4080510" cy="42456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75" y="2453005"/>
            <a:ext cx="5514975" cy="19526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027670" y="1039495"/>
            <a:ext cx="1419860" cy="53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2" name="矩形 11"/>
          <p:cNvSpPr/>
          <p:nvPr/>
        </p:nvSpPr>
        <p:spPr>
          <a:xfrm>
            <a:off x="5984875" y="2458085"/>
            <a:ext cx="5514340" cy="1947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81355" y="5674995"/>
            <a:ext cx="10869295" cy="105283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27405"/>
            <a:ext cx="8862060" cy="4119880"/>
          </a:xfrm>
          <a:prstGeom prst="rect">
            <a:avLst/>
          </a:prstGeom>
        </p:spPr>
      </p:pic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70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查看考核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3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914400" y="5733415"/>
            <a:ext cx="105187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点击课程封面，进入课程的学习页面，右上角您可以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看到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进度】或者【统计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，点击查看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您的课程各项考核权重以及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当前完成的情况，如果您学校有特殊考核通知的，以学校通知为准，祝您取得好成绩。【进度】和【统计】是同一个功能，都可以查看成绩。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65" y="1976755"/>
            <a:ext cx="8119110" cy="35521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6760" y="909320"/>
            <a:ext cx="479425" cy="326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8974455" y="1990090"/>
            <a:ext cx="441325" cy="351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753110" y="5400040"/>
            <a:ext cx="10685145" cy="11576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750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查看考核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1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949960" y="5517515"/>
            <a:ext cx="1031303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各项为目前常见的各项考核标准，具体课程哪项占权重以及所占比例，您可以点击自己的课程查看，完成对应内容即可获得该项成绩。如果学校没有特殊要求，（当前分数）达到60以上即可获得学分。如果学校有特殊要求，查看学校通知，以学校通知为准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998220"/>
            <a:ext cx="9410700" cy="41827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38325" y="1616075"/>
            <a:ext cx="8971280" cy="3482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      (向天歌演示原创作品：www.TopPPT.cn)"/>
          <p:cNvGrpSpPr/>
          <p:nvPr/>
        </p:nvGrpSpPr>
        <p:grpSpPr bwMode="auto">
          <a:xfrm>
            <a:off x="3953510" y="4010978"/>
            <a:ext cx="2413000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764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9159" name="Group 9      (向天歌演示原创作品：www.TopPPT.cn)"/>
          <p:cNvGrpSpPr/>
          <p:nvPr/>
        </p:nvGrpSpPr>
        <p:grpSpPr bwMode="auto">
          <a:xfrm>
            <a:off x="3593577" y="4634493"/>
            <a:ext cx="419100" cy="403225"/>
            <a:chOff x="2670518" y="4898862"/>
            <a:chExt cx="418098" cy="402345"/>
          </a:xfrm>
        </p:grpSpPr>
        <p:sp>
          <p:nvSpPr>
            <p:cNvPr id="33" name="Rectangle 32      (向天歌演示原创作品：www.TopPPT.cn)"/>
            <p:cNvSpPr/>
            <p:nvPr/>
          </p:nvSpPr>
          <p:spPr>
            <a:xfrm flipV="1">
              <a:off x="2670518" y="4898862"/>
              <a:ext cx="418098" cy="402345"/>
            </a:xfrm>
            <a:prstGeom prst="rect">
              <a:avLst/>
            </a:prstGeom>
            <a:solidFill>
              <a:srgbClr val="2B2E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01992" y="4974946"/>
              <a:ext cx="155149" cy="250176"/>
              <a:chOff x="6967538" y="6365875"/>
              <a:chExt cx="127000" cy="204787"/>
            </a:xfrm>
            <a:solidFill>
              <a:schemeClr val="bg1"/>
            </a:solidFill>
          </p:grpSpPr>
          <p:sp>
            <p:nvSpPr>
              <p:cNvPr id="31" name="Freeform 626      (向天歌演示原创作品：www.TopPPT.cn)"/>
              <p:cNvSpPr/>
              <p:nvPr/>
            </p:nvSpPr>
            <p:spPr bwMode="auto">
              <a:xfrm>
                <a:off x="6967538" y="6423025"/>
                <a:ext cx="127000" cy="147637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627      (向天歌演示原创作品：www.TopPPT.cn)"/>
              <p:cNvSpPr/>
              <p:nvPr/>
            </p:nvSpPr>
            <p:spPr bwMode="auto">
              <a:xfrm>
                <a:off x="7000875" y="6365875"/>
                <a:ext cx="61912" cy="134937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9161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2631256" y="1992819"/>
            <a:ext cx="3903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8000" b="1" dirty="0" smtClean="0">
                <a:solidFill>
                  <a:srgbClr val="376092"/>
                </a:solidFill>
                <a:latin typeface="微软雅黑" panose="020B0503020204020204" pitchFamily="34" charset="-122"/>
              </a:rPr>
              <a:t>谢 </a:t>
            </a:r>
            <a:r>
              <a:rPr lang="zh-CN" altLang="en-US" sz="8000" b="1" dirty="0">
                <a:solidFill>
                  <a:srgbClr val="376092"/>
                </a:solidFill>
                <a:latin typeface="微软雅黑" panose="020B0503020204020204" pitchFamily="34" charset="-122"/>
              </a:rPr>
              <a:t>谢！</a:t>
            </a:r>
            <a:endParaRPr lang="en-US" altLang="zh-CN" sz="8000" b="1" dirty="0">
              <a:solidFill>
                <a:srgbClr val="37609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5" name="Group 4      (向天歌演示原创作品：www.TopPPT.cn)"/>
          <p:cNvGrpSpPr/>
          <p:nvPr/>
        </p:nvGrpSpPr>
        <p:grpSpPr bwMode="auto">
          <a:xfrm rot="10800000">
            <a:off x="1282065" y="3994468"/>
            <a:ext cx="2413000" cy="120650"/>
            <a:chOff x="4050658" y="4356850"/>
            <a:chExt cx="1869506" cy="121200"/>
          </a:xfrm>
        </p:grpSpPr>
        <p:cxnSp>
          <p:nvCxnSpPr>
            <p:cNvPr id="16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9      (向天歌演示原创作品：www.TopPPT.cn)"/>
            <p:cNvSpPr/>
            <p:nvPr/>
          </p:nvSpPr>
          <p:spPr>
            <a:xfrm>
              <a:off x="4050658" y="4356850"/>
              <a:ext cx="121764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6547" y="22660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Rectangle 4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Rectangle 5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25" name="TextBox 6      (向天歌演示原创作品：www.TopPPT.cn)"/>
          <p:cNvSpPr txBox="1">
            <a:spLocks noChangeArrowheads="1"/>
          </p:cNvSpPr>
          <p:nvPr/>
        </p:nvSpPr>
        <p:spPr bwMode="auto">
          <a:xfrm>
            <a:off x="681355" y="233045"/>
            <a:ext cx="11620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6      (向天歌演示原创作品：www.TopPPT.cn)"/>
          <p:cNvSpPr/>
          <p:nvPr/>
        </p:nvSpPr>
        <p:spPr>
          <a:xfrm>
            <a:off x="2717800" y="2995930"/>
            <a:ext cx="7332980" cy="224409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3158490" y="3163570"/>
            <a:ext cx="65646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在尔雅平台学生自主选课，选课开始后，学生登录超星尔雅平台，在规定选课时间段内进行选课，选课后当时进入空间就有课程显示。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6      (向天歌演示原创作品：www.TopPPT.cn)"/>
          <p:cNvSpPr/>
          <p:nvPr/>
        </p:nvSpPr>
        <p:spPr>
          <a:xfrm>
            <a:off x="2717800" y="1687830"/>
            <a:ext cx="7333615" cy="79375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136" name="TextBox 21      (向天歌演示原创作品：www.TopPPT.cn)"/>
          <p:cNvSpPr txBox="1">
            <a:spLocks noChangeArrowheads="1"/>
          </p:cNvSpPr>
          <p:nvPr/>
        </p:nvSpPr>
        <p:spPr bwMode="auto">
          <a:xfrm>
            <a:off x="5618480" y="1871980"/>
            <a:ext cx="16579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自主选课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57338"/>
            <a:ext cx="12192000" cy="3167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电脑</a:t>
            </a:r>
            <a:r>
              <a:rPr lang="zh-CN" altLang="en-US" sz="6600" dirty="0" smtClean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端选课</a:t>
            </a:r>
            <a:r>
              <a:rPr lang="zh-CN" altLang="en-US" sz="66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</a:t>
            </a:r>
            <a:endParaRPr lang="zh-CN" altLang="en-US" sz="66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616585" y="5492115"/>
            <a:ext cx="11008360" cy="115443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315" y="851535"/>
            <a:ext cx="10504805" cy="4574540"/>
          </a:xfrm>
          <a:prstGeom prst="rect">
            <a:avLst/>
          </a:prstGeom>
        </p:spPr>
      </p:pic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175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6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801370" y="5608320"/>
            <a:ext cx="106737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打开浏览器，在网址栏中输入学校开课通知中的尔雅学习网址，或者将网址直接复制到网址栏。比如： caa.fanya.chaoxing.com，推荐使用谷歌、火狐或搜狗浏览器。 （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提示：一定要记住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您的网址哦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！以后每次登录都会用到它。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6880860" y="688975"/>
            <a:ext cx="2987040" cy="433070"/>
          </a:xfrm>
          <a:prstGeom prst="wedgeRectCallout">
            <a:avLst>
              <a:gd name="adj1" fmla="val -152104"/>
              <a:gd name="adj2" fmla="val 18475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在网址栏直接输入网址</a:t>
            </a:r>
            <a:endParaRPr lang="zh-CN" altLang="en-US" b="1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909320" y="5634355"/>
            <a:ext cx="10510520" cy="81915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22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035" y="865505"/>
            <a:ext cx="10504805" cy="4574540"/>
          </a:xfrm>
          <a:prstGeom prst="rect">
            <a:avLst/>
          </a:prstGeom>
        </p:spPr>
      </p:pic>
      <p:sp>
        <p:nvSpPr>
          <p:cNvPr id="9223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1254928" y="5850880"/>
            <a:ext cx="620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点击右上角的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，跳转到用户登录页面。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7898571" y="291207"/>
            <a:ext cx="1151481" cy="431800"/>
          </a:xfrm>
          <a:prstGeom prst="wedgeRectCallout">
            <a:avLst>
              <a:gd name="adj1" fmla="val 186429"/>
              <a:gd name="adj2" fmla="val 165059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点击登录</a:t>
            </a:r>
            <a:endParaRPr lang="zh-CN" altLang="en-US" b="1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2505" y="756920"/>
            <a:ext cx="8019415" cy="4419600"/>
          </a:xfrm>
          <a:prstGeom prst="rect">
            <a:avLst/>
          </a:prstGeom>
        </p:spPr>
      </p:pic>
      <p:sp>
        <p:nvSpPr>
          <p:cNvPr id="32" name="Rectangle 31      (向天歌演示原创作品：www.TopPPT.cn)"/>
          <p:cNvSpPr/>
          <p:nvPr/>
        </p:nvSpPr>
        <p:spPr>
          <a:xfrm>
            <a:off x="982980" y="5336540"/>
            <a:ext cx="10366375" cy="1402080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1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1023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1174115" y="5460365"/>
            <a:ext cx="99745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第一行：输入学号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第二行：输入密码（一般初始密码为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</a:rPr>
              <a:t>123456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</a:rPr>
              <a:t>），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初始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需要您修改密码之后再次登录。如果您以前有使用过，使用修改后的密码直接登录。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第三行：输入右侧的验证码，点击【登录】。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4961890" y="1710690"/>
            <a:ext cx="2553335" cy="452120"/>
          </a:xfrm>
          <a:prstGeom prst="wedgeRectCallout">
            <a:avLst>
              <a:gd name="adj1" fmla="val -94914"/>
              <a:gd name="adj2" fmla="val 131179"/>
            </a:avLst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b="1" noProof="1">
                <a:solidFill>
                  <a:srgbClr val="FF0000"/>
                </a:solidFill>
              </a:rPr>
              <a:t>输入您学校通知的账号</a:t>
            </a:r>
            <a:endParaRPr lang="zh-CN" altLang="en-US" b="1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408305" y="4622165"/>
            <a:ext cx="6395085" cy="169608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271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1023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551180" y="4765675"/>
            <a:ext cx="584581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如果输入初始密码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系统会自动跳转到初始化密码页面，按照提示设置您的新密码，并确认新密码，输入验证码，点击【保存】，然后回到登录页面，再使用设置的新密码重新登录即可。（提示：一定要记住您修改之后的密码哦！以后每次登录都会用到它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75" y="861060"/>
            <a:ext cx="7858125" cy="3562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0" y="2616200"/>
            <a:ext cx="4819650" cy="3914775"/>
          </a:xfrm>
          <a:prstGeom prst="rect">
            <a:avLst/>
          </a:prstGeom>
        </p:spPr>
      </p:pic>
      <p:sp>
        <p:nvSpPr>
          <p:cNvPr id="16" name="圆角右箭头 15"/>
          <p:cNvSpPr/>
          <p:nvPr/>
        </p:nvSpPr>
        <p:spPr>
          <a:xfrm rot="5400000">
            <a:off x="8647430" y="1060450"/>
            <a:ext cx="1131570" cy="1807210"/>
          </a:xfrm>
          <a:prstGeom prst="bentArrow">
            <a:avLst>
              <a:gd name="adj1" fmla="val 16386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81870" y="1234440"/>
            <a:ext cx="1717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设置新密码以后需要重新输入新密码登录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552450" y="5384800"/>
            <a:ext cx="11184890" cy="13227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873760"/>
            <a:ext cx="11192510" cy="4396740"/>
          </a:xfrm>
          <a:prstGeom prst="rect">
            <a:avLst/>
          </a:prstGeom>
        </p:spPr>
      </p:pic>
      <p:sp>
        <p:nvSpPr>
          <p:cNvPr id="15367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5459730"/>
            <a:ext cx="108915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登录以后，点击左侧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跳转到【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我学的课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】页面。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如果您学校是在教务网系统选课，通知开课以后，课程会直接显示在【课程】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【我学的课】下。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如果您学校通知是在超星平台选课，点击右上角【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添加课程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】，或者点击大加号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“+”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进入自主选课页面进行选课。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1355" y="3219339"/>
            <a:ext cx="120015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矩形 1"/>
          <p:cNvSpPr/>
          <p:nvPr/>
        </p:nvSpPr>
        <p:spPr>
          <a:xfrm>
            <a:off x="3157220" y="1678305"/>
            <a:ext cx="2780665" cy="2927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0780423" y="1171600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      (向天歌演示原创作品：www.TopPPT.cn)"/>
          <p:cNvSpPr/>
          <p:nvPr/>
        </p:nvSpPr>
        <p:spPr>
          <a:xfrm>
            <a:off x="912495" y="5930900"/>
            <a:ext cx="10513060" cy="738505"/>
          </a:xfrm>
          <a:prstGeom prst="rect">
            <a:avLst/>
          </a:pr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Rectangle 29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Rectangle 30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Rectangle 32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14" name="TextBox 42      (向天歌演示原创作品：www.TopPPT.cn)"/>
          <p:cNvSpPr txBox="1">
            <a:spLocks noChangeArrowheads="1"/>
          </p:cNvSpPr>
          <p:nvPr/>
        </p:nvSpPr>
        <p:spPr bwMode="auto">
          <a:xfrm>
            <a:off x="752475" y="233363"/>
            <a:ext cx="3562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TextBox 43      (向天歌演示原创作品：www.TopPPT.cn)"/>
          <p:cNvSpPr txBox="1">
            <a:spLocks noChangeArrowheads="1"/>
          </p:cNvSpPr>
          <p:nvPr/>
        </p:nvSpPr>
        <p:spPr bwMode="auto">
          <a:xfrm>
            <a:off x="1269579" y="6084257"/>
            <a:ext cx="965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点击添加以后，进入到选课页面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，按照学校的要求，进行选课，报名有两种方式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7610" y="910590"/>
            <a:ext cx="9824720" cy="48926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1733</Words>
  <Application>WPS 演示</Application>
  <PresentationFormat>宽屏</PresentationFormat>
  <Paragraphs>114</Paragraphs>
  <Slides>18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Wingdings</vt:lpstr>
      <vt:lpstr>Calibri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山山</cp:lastModifiedBy>
  <cp:revision>270</cp:revision>
  <dcterms:created xsi:type="dcterms:W3CDTF">2013-10-08T09:05:00Z</dcterms:created>
  <dcterms:modified xsi:type="dcterms:W3CDTF">2020-02-24T09:56:33Z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向天歌官方免费模板01：蓝灰配色年终工作总结模板.ppt</vt:lpwstr>
  </property>
  <property fmtid="{D5CDD505-2E9C-101B-9397-08002B2CF9AE}" pid="3" name="fileid">
    <vt:lpwstr>719222</vt:lpwstr>
  </property>
  <property fmtid="{D5CDD505-2E9C-101B-9397-08002B2CF9AE}" pid="4" name="KSOProductBuildVer">
    <vt:lpwstr>2052-11.1.0.9440</vt:lpwstr>
  </property>
</Properties>
</file>